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60"/>
    <p:restoredTop sz="96327"/>
  </p:normalViewPr>
  <p:slideViewPr>
    <p:cSldViewPr snapToGrid="0">
      <p:cViewPr varScale="1">
        <p:scale>
          <a:sx n="95" d="100"/>
          <a:sy n="95" d="100"/>
        </p:scale>
        <p:origin x="20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AA4E-7A1E-2BED-64FD-D879F5E5B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B7D44-5C93-7A84-CF2A-525ADF084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F0D40-4CED-02ED-5C02-07C2469F3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5EE8E-0A3D-8F74-B8B2-08D1BC80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6306-05AB-E199-549C-1FBE7B1C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2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5D4CB-4FA9-94B7-FBDB-D1B86910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42F81-A71E-58F7-0C45-7B0A7A387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3B2D0-B43F-27D2-1C75-978FA663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CCEFD-62AA-6832-5CA7-B11AFF23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F1FF0-0F83-260C-D5B3-4DA892C2D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0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7247B-1E39-956D-7AE1-247CDD52C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469045-3568-657E-9B4D-A07DCF839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45944-9E8D-0D29-2155-F35C470C4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6AC53-CFE5-AC15-E010-CDEBC4FDB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F6934-A386-1A3B-549B-A4CEB136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1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65418-4FA9-119B-F731-F90FBD09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E7A28-4646-A82B-73CF-CF61CD3A7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CD21B-E0AA-1066-8EE1-6D32F3D05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9A952-D857-1AC2-566A-A2D8D1B1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1944B-D27A-7689-4DB4-AE4FE68D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6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D17B-F121-A773-26C8-B0A704826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D94B2-A18F-0CC0-A503-98CA53BDD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94FBF-66B3-EC58-E2B0-504B0183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386B2-B758-9067-AB54-73165E04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656D6-B9AA-9DE3-32E3-F8AE8BFC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72135-FDEC-760E-5C4B-1464EC46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015FE-726D-4214-2F27-85932CFC3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AB952-B667-C656-AAE0-23AA1AFF1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A2AEE-B4F9-4909-2F50-35F1352D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0B25E-5550-C55F-F345-1EF87629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F686D-AFF4-79D7-A10E-9404345F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3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B2919-FB98-40B9-4C9E-870C8FE8A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859DED-7B7B-2CFB-388F-38E8DD24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BA44B-E74F-B8B5-F14A-631696FA0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09FF5D-24AD-E5C8-BCF5-068AA7763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ED3B3-682E-9F9D-B7EB-B86592A77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29D29E-8157-95F2-E45C-465410976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45F96-370F-EB0D-A63B-3DAF3ADD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19585C-FBBF-B536-2205-EAFD8B9D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7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33F8-1B6A-98D7-1D15-7A8F4D8E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AD302-4554-89A4-DA66-872C76B2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6D96D-808A-3968-42C1-14E1CACE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FCB49A-9511-4836-6489-F01EBE41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0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64681-CF12-D010-5A75-A49797D0F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7C417-FB8F-132C-5CE7-4941454EB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12A04-3494-CB5C-91F0-273B1A66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2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2B45-366B-9D13-559A-7C09B1E1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165B2-A6CF-7A90-B1D7-F37CFAA46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7A51D-EAB9-B815-B4E6-F732F0194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AE982-DD32-CA95-5A4D-6C046A99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FB4AE-C26B-4A6A-BABA-34D62C9D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33FB2-3226-06FF-CDC6-CFF9ABFB7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6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DB2AB-A59D-EBBD-94C2-F37C81E8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48A17-9F43-24FD-7443-DDD4E0F9E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EFE25-5116-06C5-1C2E-37918EE331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F623-2951-1F1B-C4AA-EE2D80AE0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867345-DFFC-642C-1983-E401B76F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D11538-47FE-3123-BD04-D9029F04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9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2DF08-2CA9-2203-9086-059CB8776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9C752-D292-E274-1571-5E8B8F5A9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B76BE-407B-1689-D1DE-6D472F540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87507-859C-BF48-B85D-9AA03AA91B6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43FAC-C348-906D-4D0D-C8C084E6D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AB143-DD66-6CAB-A5CD-8AD2A0D508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80CB2-F4B8-6748-B2E8-B63CC61D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0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18457-1CDC-83D2-2DEB-388C66C0B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" y="74399"/>
            <a:ext cx="9144000" cy="78863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Case Study 1 – Revamp fleet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95AD88-AC87-61D7-062F-D59F3206BF45}"/>
              </a:ext>
            </a:extLst>
          </p:cNvPr>
          <p:cNvSpPr txBox="1">
            <a:spLocks/>
          </p:cNvSpPr>
          <p:nvPr/>
        </p:nvSpPr>
        <p:spPr>
          <a:xfrm>
            <a:off x="117012" y="1951732"/>
            <a:ext cx="4379832" cy="45518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10-year-old tractors fully depreciated but costly to maintain.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Inefficient gas mileage.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Unattractive work tool.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 logistics break-down due to mechanical issues impacting customer satisfaction..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Customized design means expensive replacement parts.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Heavy trucks are not suitable for city traffic.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 fleet models requires training and drive higher accident rate.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Customization is expensive and increase delivery time.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9E755D8-D6D8-43A7-B45D-4B5C6FB299D3}"/>
              </a:ext>
            </a:extLst>
          </p:cNvPr>
          <p:cNvSpPr txBox="1">
            <a:spLocks/>
          </p:cNvSpPr>
          <p:nvPr/>
        </p:nvSpPr>
        <p:spPr>
          <a:xfrm>
            <a:off x="4863294" y="1951732"/>
            <a:ext cx="4813763" cy="45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Lease to mitigate cash outflow.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gas mileage by 30, 40 even 50%.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trucks or tractors help with driver retention.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 maintenance cost to zero leveraging warranty.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Eliminate towing, repair and doubling labor/assets to assist broken truck.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Lighter vehicle for city traffic. Use EV where possible.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 fleet increase driver efficiency and safety.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 vehicle easy and cheaper to maintain.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1C58F3-7210-F0B5-8BC7-BA0FAA287092}"/>
              </a:ext>
            </a:extLst>
          </p:cNvPr>
          <p:cNvSpPr txBox="1">
            <a:spLocks/>
          </p:cNvSpPr>
          <p:nvPr/>
        </p:nvSpPr>
        <p:spPr>
          <a:xfrm>
            <a:off x="1401887" y="1307035"/>
            <a:ext cx="2085719" cy="492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Status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1230D98-7EDA-4BD8-022A-BF384CD32881}"/>
              </a:ext>
            </a:extLst>
          </p:cNvPr>
          <p:cNvSpPr txBox="1">
            <a:spLocks/>
          </p:cNvSpPr>
          <p:nvPr/>
        </p:nvSpPr>
        <p:spPr>
          <a:xfrm>
            <a:off x="6242319" y="1336789"/>
            <a:ext cx="1990743" cy="49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6E53CA5-7C80-49BB-2738-1D0AA311710E}"/>
              </a:ext>
            </a:extLst>
          </p:cNvPr>
          <p:cNvCxnSpPr>
            <a:cxnSpLocks/>
          </p:cNvCxnSpPr>
          <p:nvPr/>
        </p:nvCxnSpPr>
        <p:spPr>
          <a:xfrm>
            <a:off x="187028" y="1747460"/>
            <a:ext cx="422560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E6B9B9-F4B9-FD7A-61FE-F6871244A464}"/>
              </a:ext>
            </a:extLst>
          </p:cNvPr>
          <p:cNvCxnSpPr>
            <a:cxnSpLocks/>
          </p:cNvCxnSpPr>
          <p:nvPr/>
        </p:nvCxnSpPr>
        <p:spPr>
          <a:xfrm>
            <a:off x="4955601" y="1749732"/>
            <a:ext cx="456418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F32935-EF16-85FA-2E99-9F934BEF162C}"/>
              </a:ext>
            </a:extLst>
          </p:cNvPr>
          <p:cNvCxnSpPr>
            <a:cxnSpLocks/>
          </p:cNvCxnSpPr>
          <p:nvPr/>
        </p:nvCxnSpPr>
        <p:spPr>
          <a:xfrm>
            <a:off x="258217" y="790251"/>
            <a:ext cx="1160843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black background with gold text&#10;&#10;Description automatically generated">
            <a:extLst>
              <a:ext uri="{FF2B5EF4-FFF2-40B4-BE49-F238E27FC236}">
                <a16:creationId xmlns:a16="http://schemas.microsoft.com/office/drawing/2014/main" id="{5FE2EF04-87E7-8DA8-1681-BDA6DD0E40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63" t="26243" r="4574" b="24051"/>
          <a:stretch/>
        </p:blipFill>
        <p:spPr>
          <a:xfrm>
            <a:off x="10937525" y="70206"/>
            <a:ext cx="1172283" cy="636994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6703C3AA-3A85-0F71-4053-793CFC85A3A3}"/>
              </a:ext>
            </a:extLst>
          </p:cNvPr>
          <p:cNvSpPr txBox="1">
            <a:spLocks/>
          </p:cNvSpPr>
          <p:nvPr/>
        </p:nvSpPr>
        <p:spPr>
          <a:xfrm>
            <a:off x="10216594" y="1950021"/>
            <a:ext cx="1518343" cy="45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$3,600/m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($4,500)/m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($6,000)/y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($8,000)/y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($8,000)/y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($2,000)/y 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99D6334-99B6-B9AF-B1BC-2DA6543E6810}"/>
              </a:ext>
            </a:extLst>
          </p:cNvPr>
          <p:cNvSpPr txBox="1">
            <a:spLocks/>
          </p:cNvSpPr>
          <p:nvPr/>
        </p:nvSpPr>
        <p:spPr>
          <a:xfrm>
            <a:off x="10306653" y="1335078"/>
            <a:ext cx="1377354" cy="49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Savings $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275A2D0-94EE-FE58-47B3-E59012830CC4}"/>
              </a:ext>
            </a:extLst>
          </p:cNvPr>
          <p:cNvCxnSpPr>
            <a:cxnSpLocks/>
          </p:cNvCxnSpPr>
          <p:nvPr/>
        </p:nvCxnSpPr>
        <p:spPr>
          <a:xfrm>
            <a:off x="10245161" y="1748021"/>
            <a:ext cx="148977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2-Point Star 23">
            <a:extLst>
              <a:ext uri="{FF2B5EF4-FFF2-40B4-BE49-F238E27FC236}">
                <a16:creationId xmlns:a16="http://schemas.microsoft.com/office/drawing/2014/main" id="{1ED232A5-B726-2B7B-472E-53A31EC739FF}"/>
              </a:ext>
            </a:extLst>
          </p:cNvPr>
          <p:cNvSpPr/>
          <p:nvPr/>
        </p:nvSpPr>
        <p:spPr>
          <a:xfrm>
            <a:off x="9915386" y="6082677"/>
            <a:ext cx="2096972" cy="728907"/>
          </a:xfrm>
          <a:prstGeom prst="star12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n>
                  <a:solidFill>
                    <a:srgbClr val="FFC000"/>
                  </a:solidFill>
                </a:ln>
              </a:rPr>
              <a:t>$3K/m/truck</a:t>
            </a:r>
          </a:p>
        </p:txBody>
      </p:sp>
    </p:spTree>
    <p:extLst>
      <p:ext uri="{BB962C8B-B14F-4D97-AF65-F5344CB8AC3E}">
        <p14:creationId xmlns:p14="http://schemas.microsoft.com/office/powerpoint/2010/main" val="3969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096E7-EFC2-1EFC-20F3-44E097072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E9F1-A715-C799-17BF-A419D0F49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" y="74399"/>
            <a:ext cx="9144000" cy="78863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Case Study 2 – Build New Branch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859693-435A-B4CB-201C-6DCE38701ABD}"/>
              </a:ext>
            </a:extLst>
          </p:cNvPr>
          <p:cNvSpPr txBox="1">
            <a:spLocks/>
          </p:cNvSpPr>
          <p:nvPr/>
        </p:nvSpPr>
        <p:spPr>
          <a:xfrm>
            <a:off x="746608" y="1951732"/>
            <a:ext cx="4379832" cy="45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Customized warehouse with reinforced walls.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property (3X).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Safety systems.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Concrete vault.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Remote opening.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 of the lease cost.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 to relocate.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7B0FE48-E4E7-6E30-B148-3BD6DCCC5C41}"/>
              </a:ext>
            </a:extLst>
          </p:cNvPr>
          <p:cNvSpPr txBox="1">
            <a:spLocks/>
          </p:cNvSpPr>
          <p:nvPr/>
        </p:nvSpPr>
        <p:spPr>
          <a:xfrm>
            <a:off x="5492890" y="1951732"/>
            <a:ext cx="4813763" cy="45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Standard property.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footprint.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Smoke box + wall/roof sensor + cameras.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Cage.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operator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cost to return to original state.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  <a:buFont typeface="Wingdings" pitchFamily="2" charset="2"/>
              <a:buChar char="Ø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rent due to negotiating leverage.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3726A64-DE5D-7D1C-F9E8-CB7B474508A4}"/>
              </a:ext>
            </a:extLst>
          </p:cNvPr>
          <p:cNvSpPr txBox="1">
            <a:spLocks/>
          </p:cNvSpPr>
          <p:nvPr/>
        </p:nvSpPr>
        <p:spPr>
          <a:xfrm>
            <a:off x="2031483" y="1307035"/>
            <a:ext cx="2085719" cy="492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Status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744FC72-F444-C486-84F8-222883DB4CEE}"/>
              </a:ext>
            </a:extLst>
          </p:cNvPr>
          <p:cNvSpPr txBox="1">
            <a:spLocks/>
          </p:cNvSpPr>
          <p:nvPr/>
        </p:nvSpPr>
        <p:spPr>
          <a:xfrm>
            <a:off x="6500608" y="1336789"/>
            <a:ext cx="1990743" cy="49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3D4CB1-19E5-D99F-72EF-47442C5CAC01}"/>
              </a:ext>
            </a:extLst>
          </p:cNvPr>
          <p:cNvCxnSpPr>
            <a:cxnSpLocks/>
          </p:cNvCxnSpPr>
          <p:nvPr/>
        </p:nvCxnSpPr>
        <p:spPr>
          <a:xfrm>
            <a:off x="816624" y="1747460"/>
            <a:ext cx="422560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7B6F14-DFB8-55BE-63C4-97ED0F6C910A}"/>
              </a:ext>
            </a:extLst>
          </p:cNvPr>
          <p:cNvCxnSpPr>
            <a:cxnSpLocks/>
          </p:cNvCxnSpPr>
          <p:nvPr/>
        </p:nvCxnSpPr>
        <p:spPr>
          <a:xfrm>
            <a:off x="5585197" y="1749732"/>
            <a:ext cx="402401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1BDF20-7982-0297-85BD-2B42CA388913}"/>
              </a:ext>
            </a:extLst>
          </p:cNvPr>
          <p:cNvCxnSpPr>
            <a:cxnSpLocks/>
          </p:cNvCxnSpPr>
          <p:nvPr/>
        </p:nvCxnSpPr>
        <p:spPr>
          <a:xfrm>
            <a:off x="258217" y="790251"/>
            <a:ext cx="1160843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black background with gold text&#10;&#10;Description automatically generated">
            <a:extLst>
              <a:ext uri="{FF2B5EF4-FFF2-40B4-BE49-F238E27FC236}">
                <a16:creationId xmlns:a16="http://schemas.microsoft.com/office/drawing/2014/main" id="{7352E60A-A74C-24A4-9C42-5C3D2ACC84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63" t="26243" r="4574" b="24051"/>
          <a:stretch/>
        </p:blipFill>
        <p:spPr>
          <a:xfrm>
            <a:off x="10937525" y="70206"/>
            <a:ext cx="1172283" cy="636994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85CC4BD-0292-92BF-FFE7-2FE5B4DDFCCB}"/>
              </a:ext>
            </a:extLst>
          </p:cNvPr>
          <p:cNvSpPr txBox="1">
            <a:spLocks/>
          </p:cNvSpPr>
          <p:nvPr/>
        </p:nvSpPr>
        <p:spPr>
          <a:xfrm>
            <a:off x="10069855" y="1950021"/>
            <a:ext cx="1380312" cy="3875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($230K)/y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($60K)/y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($50K)/y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($10K)/y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($30K)/y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($15K)/y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($15K)/y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79EE695-4626-D3EA-0B4D-FBC8CD38F4B8}"/>
              </a:ext>
            </a:extLst>
          </p:cNvPr>
          <p:cNvSpPr txBox="1">
            <a:spLocks/>
          </p:cNvSpPr>
          <p:nvPr/>
        </p:nvSpPr>
        <p:spPr>
          <a:xfrm>
            <a:off x="10153506" y="1335078"/>
            <a:ext cx="1252140" cy="49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DFF538-D07C-5798-CC09-7D140B7CDE2D}"/>
              </a:ext>
            </a:extLst>
          </p:cNvPr>
          <p:cNvCxnSpPr>
            <a:cxnSpLocks/>
          </p:cNvCxnSpPr>
          <p:nvPr/>
        </p:nvCxnSpPr>
        <p:spPr>
          <a:xfrm>
            <a:off x="10097124" y="1748021"/>
            <a:ext cx="1354342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2-Point Star 23">
            <a:extLst>
              <a:ext uri="{FF2B5EF4-FFF2-40B4-BE49-F238E27FC236}">
                <a16:creationId xmlns:a16="http://schemas.microsoft.com/office/drawing/2014/main" id="{3C9BA23B-91F5-1B5D-5AFA-DC71328CCAD0}"/>
              </a:ext>
            </a:extLst>
          </p:cNvPr>
          <p:cNvSpPr/>
          <p:nvPr/>
        </p:nvSpPr>
        <p:spPr>
          <a:xfrm>
            <a:off x="9794949" y="6082677"/>
            <a:ext cx="1906339" cy="728907"/>
          </a:xfrm>
          <a:prstGeom prst="star12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n>
                  <a:solidFill>
                    <a:srgbClr val="FFC000"/>
                  </a:solidFill>
                </a:ln>
              </a:rPr>
              <a:t>$410K/y</a:t>
            </a:r>
          </a:p>
        </p:txBody>
      </p:sp>
    </p:spTree>
    <p:extLst>
      <p:ext uri="{BB962C8B-B14F-4D97-AF65-F5344CB8AC3E}">
        <p14:creationId xmlns:p14="http://schemas.microsoft.com/office/powerpoint/2010/main" val="3973567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39000-CE14-D68B-1337-5A3086256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C85E-527C-A070-B158-448157CAB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" y="74399"/>
            <a:ext cx="10150012" cy="78863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Case Study 3 – Acquisition of LTL Business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5D20E9-9832-5E16-D345-9A1031BC6E28}"/>
              </a:ext>
            </a:extLst>
          </p:cNvPr>
          <p:cNvSpPr txBox="1">
            <a:spLocks/>
          </p:cNvSpPr>
          <p:nvPr/>
        </p:nvSpPr>
        <p:spPr>
          <a:xfrm>
            <a:off x="746608" y="1951732"/>
            <a:ext cx="4379832" cy="4551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 externally $30M annual business with 30% margin.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Buy competitor to increase pricing leverage.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domestic footprint.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new industry clients by leveraging CEO existing relationship.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Leverage acquiree technology to deliver productivity.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Build scale for better procurement pricing.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DCF324-626E-39B9-F3CB-EF0332145354}"/>
              </a:ext>
            </a:extLst>
          </p:cNvPr>
          <p:cNvSpPr txBox="1">
            <a:spLocks/>
          </p:cNvSpPr>
          <p:nvPr/>
        </p:nvSpPr>
        <p:spPr>
          <a:xfrm>
            <a:off x="1210235" y="1307035"/>
            <a:ext cx="3415553" cy="492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Investment Rational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01F4EB-C47B-995B-A4CF-42C9C3A20904}"/>
              </a:ext>
            </a:extLst>
          </p:cNvPr>
          <p:cNvSpPr txBox="1">
            <a:spLocks/>
          </p:cNvSpPr>
          <p:nvPr/>
        </p:nvSpPr>
        <p:spPr>
          <a:xfrm>
            <a:off x="7730552" y="1336789"/>
            <a:ext cx="1990743" cy="49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endParaRPr lang="en-US" sz="2400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11D874-034D-5E13-BA26-6EF144BA8586}"/>
              </a:ext>
            </a:extLst>
          </p:cNvPr>
          <p:cNvCxnSpPr>
            <a:cxnSpLocks/>
          </p:cNvCxnSpPr>
          <p:nvPr/>
        </p:nvCxnSpPr>
        <p:spPr>
          <a:xfrm>
            <a:off x="816624" y="1747460"/>
            <a:ext cx="422560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16E2FB-ED38-06B8-6DD0-1CD351090997}"/>
              </a:ext>
            </a:extLst>
          </p:cNvPr>
          <p:cNvCxnSpPr>
            <a:cxnSpLocks/>
          </p:cNvCxnSpPr>
          <p:nvPr/>
        </p:nvCxnSpPr>
        <p:spPr>
          <a:xfrm>
            <a:off x="5585197" y="1749732"/>
            <a:ext cx="628145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834ED7-E5C9-DE92-A1A9-0155F58D6157}"/>
              </a:ext>
            </a:extLst>
          </p:cNvPr>
          <p:cNvCxnSpPr>
            <a:cxnSpLocks/>
          </p:cNvCxnSpPr>
          <p:nvPr/>
        </p:nvCxnSpPr>
        <p:spPr>
          <a:xfrm>
            <a:off x="258217" y="790251"/>
            <a:ext cx="11608435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A black background with gold text&#10;&#10;Description automatically generated">
            <a:extLst>
              <a:ext uri="{FF2B5EF4-FFF2-40B4-BE49-F238E27FC236}">
                <a16:creationId xmlns:a16="http://schemas.microsoft.com/office/drawing/2014/main" id="{9B45C946-688D-BCD2-E972-6B156B3B0C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63" t="26243" r="4574" b="24051"/>
          <a:stretch/>
        </p:blipFill>
        <p:spPr>
          <a:xfrm>
            <a:off x="10937525" y="70206"/>
            <a:ext cx="1172283" cy="636994"/>
          </a:xfrm>
          <a:prstGeom prst="rect">
            <a:avLst/>
          </a:prstGeom>
        </p:spPr>
      </p:pic>
      <p:sp>
        <p:nvSpPr>
          <p:cNvPr id="4" name="Pentagon 3">
            <a:extLst>
              <a:ext uri="{FF2B5EF4-FFF2-40B4-BE49-F238E27FC236}">
                <a16:creationId xmlns:a16="http://schemas.microsoft.com/office/drawing/2014/main" id="{122EF691-FDCE-88BA-D5EF-3D5ADF5A995A}"/>
              </a:ext>
            </a:extLst>
          </p:cNvPr>
          <p:cNvSpPr/>
          <p:nvPr/>
        </p:nvSpPr>
        <p:spPr>
          <a:xfrm rot="5400000">
            <a:off x="6109670" y="1483090"/>
            <a:ext cx="788632" cy="1837580"/>
          </a:xfrm>
          <a:prstGeom prst="homePlate">
            <a:avLst>
              <a:gd name="adj" fmla="val 31244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>
                  <a:solidFill>
                    <a:srgbClr val="FFC000"/>
                  </a:solidFill>
                </a:ln>
              </a:rPr>
              <a:t>Outsource Vol to Competitor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6A3555A2-FD6C-0CC0-EF23-3444BB3EBED6}"/>
              </a:ext>
            </a:extLst>
          </p:cNvPr>
          <p:cNvSpPr/>
          <p:nvPr/>
        </p:nvSpPr>
        <p:spPr>
          <a:xfrm rot="5400000">
            <a:off x="6109669" y="2388494"/>
            <a:ext cx="788632" cy="1837580"/>
          </a:xfrm>
          <a:prstGeom prst="homePlate">
            <a:avLst>
              <a:gd name="adj" fmla="val 31244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>
                  <a:solidFill>
                    <a:srgbClr val="FFC000"/>
                  </a:solidFill>
                </a:ln>
              </a:rPr>
              <a:t>Build Relationship with Owner</a:t>
            </a:r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9419A514-ADC8-B9FF-C13F-A1D405B14349}"/>
              </a:ext>
            </a:extLst>
          </p:cNvPr>
          <p:cNvSpPr/>
          <p:nvPr/>
        </p:nvSpPr>
        <p:spPr>
          <a:xfrm rot="5400000">
            <a:off x="6109669" y="3293898"/>
            <a:ext cx="788632" cy="1837580"/>
          </a:xfrm>
          <a:prstGeom prst="homePlate">
            <a:avLst>
              <a:gd name="adj" fmla="val 31244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>
                  <a:solidFill>
                    <a:srgbClr val="FFC000"/>
                  </a:solidFill>
                </a:ln>
              </a:rPr>
              <a:t>Propose a Merger</a:t>
            </a:r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FE1AC054-3147-42FF-420F-EE0A7A14C265}"/>
              </a:ext>
            </a:extLst>
          </p:cNvPr>
          <p:cNvSpPr/>
          <p:nvPr/>
        </p:nvSpPr>
        <p:spPr>
          <a:xfrm rot="5400000">
            <a:off x="6109669" y="4199302"/>
            <a:ext cx="788632" cy="1837580"/>
          </a:xfrm>
          <a:prstGeom prst="homePlate">
            <a:avLst>
              <a:gd name="adj" fmla="val 31244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>
                  <a:solidFill>
                    <a:srgbClr val="FFC000"/>
                  </a:solidFill>
                </a:ln>
              </a:rPr>
              <a:t>Sign Exclusive LOI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C707A381-204F-F60D-AF72-F0C0EA1BB736}"/>
              </a:ext>
            </a:extLst>
          </p:cNvPr>
          <p:cNvSpPr/>
          <p:nvPr/>
        </p:nvSpPr>
        <p:spPr>
          <a:xfrm rot="5400000">
            <a:off x="6109669" y="5104706"/>
            <a:ext cx="788632" cy="1837580"/>
          </a:xfrm>
          <a:prstGeom prst="homePlate">
            <a:avLst>
              <a:gd name="adj" fmla="val 31244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ln>
                  <a:solidFill>
                    <a:srgbClr val="FFC000"/>
                  </a:solidFill>
                </a:ln>
              </a:rPr>
              <a:t>Complete Deal w/ Earn-out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13A3F42-3335-91F3-26CB-AB0B75C5E415}"/>
              </a:ext>
            </a:extLst>
          </p:cNvPr>
          <p:cNvSpPr txBox="1">
            <a:spLocks/>
          </p:cNvSpPr>
          <p:nvPr/>
        </p:nvSpPr>
        <p:spPr>
          <a:xfrm>
            <a:off x="7680364" y="2124831"/>
            <a:ext cx="4429443" cy="4551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None/>
              <a:defRPr sz="1600" b="1" kern="1200" cap="all" spc="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100000"/>
              <a:buFont typeface="Avenir Next LT Pro Light" panose="020B03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30000"/>
              </a:lnSpc>
              <a:spcBef>
                <a:spcPts val="500"/>
              </a:spcBef>
              <a:buSzPct val="8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to know their operations</a:t>
            </a: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Relationship is key for small biz with retiring owner </a:t>
            </a: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Offer to protect existing biz, personnel and legacy</a:t>
            </a: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Avoid price war and create a win-win transaction</a:t>
            </a: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r>
              <a:rPr lang="en-US" b="0" cap="none" spc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Incentivize owner to stick around</a:t>
            </a: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2700"/>
              </a:spcBef>
              <a:spcAft>
                <a:spcPts val="2400"/>
              </a:spcAft>
              <a:buSzPct val="100000"/>
            </a:pPr>
            <a:endParaRPr lang="en-US" b="0" cap="none" spc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10241</TotalTime>
  <Words>399</Words>
  <Application>Microsoft Macintosh PowerPoint</Application>
  <PresentationFormat>Widescreen</PresentationFormat>
  <Paragraphs>83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Case Study 1 – Revamp fleet</vt:lpstr>
      <vt:lpstr>Case Study 2 – Build New Branch</vt:lpstr>
      <vt:lpstr>Case Study 3 – Acquisition of LTL Business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Multi-site Organization Effectiveness</dc:title>
  <dc:creator>Philippe Bo</dc:creator>
  <cp:lastModifiedBy>Philippe Bo</cp:lastModifiedBy>
  <cp:revision>15</cp:revision>
  <cp:lastPrinted>2024-01-24T18:34:47Z</cp:lastPrinted>
  <dcterms:created xsi:type="dcterms:W3CDTF">2024-01-12T18:27:33Z</dcterms:created>
  <dcterms:modified xsi:type="dcterms:W3CDTF">2024-01-31T20:39:20Z</dcterms:modified>
</cp:coreProperties>
</file>